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2" r:id="rId6"/>
    <p:sldId id="264" r:id="rId7"/>
    <p:sldId id="263" r:id="rId8"/>
    <p:sldId id="474" r:id="rId9"/>
    <p:sldId id="2889" r:id="rId10"/>
    <p:sldId id="2926" r:id="rId11"/>
    <p:sldId id="265" r:id="rId12"/>
    <p:sldId id="2947" r:id="rId13"/>
    <p:sldId id="266" r:id="rId14"/>
    <p:sldId id="276" r:id="rId15"/>
    <p:sldId id="268" r:id="rId16"/>
    <p:sldId id="261" r:id="rId17"/>
    <p:sldId id="2948" r:id="rId18"/>
    <p:sldId id="2949" r:id="rId19"/>
    <p:sldId id="280" r:id="rId20"/>
    <p:sldId id="2936" r:id="rId21"/>
    <p:sldId id="277" r:id="rId22"/>
    <p:sldId id="2950" r:id="rId23"/>
    <p:sldId id="272" r:id="rId24"/>
    <p:sldId id="419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Nunito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04" d="100"/>
          <a:sy n="104" d="100"/>
        </p:scale>
        <p:origin x="156" y="6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9185ae91e3f9ccc4/Redwood%20Energy/Single%20Family%20Retrofit%20Guide/Gas%20vs.%20Electric%20Capital%20Cos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72165716864086"/>
          <c:y val="0.28649312320586573"/>
          <c:w val="0.75732839223850279"/>
          <c:h val="0.578197278307905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'[Gas vs. Electric Capital Costs.xlsx]HP Efficiency '!$D$2</c:f>
              <c:strCache>
                <c:ptCount val="1"/>
                <c:pt idx="0">
                  <c:v>Seasonal Energy Efficiency Rating (SEER)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'[Gas vs. Electric Capital Costs.xlsx]HP Efficiency '!$C$3:$C$7</c:f>
              <c:strCache>
                <c:ptCount val="5"/>
                <c:pt idx="0">
                  <c:v>Low (Ducted)</c:v>
                </c:pt>
                <c:pt idx="1">
                  <c:v>Mid (Ducted)</c:v>
                </c:pt>
                <c:pt idx="2">
                  <c:v>Mid (Ducted)</c:v>
                </c:pt>
                <c:pt idx="3">
                  <c:v>Highest (Ducted)</c:v>
                </c:pt>
                <c:pt idx="4">
                  <c:v>Highest (Ductless)</c:v>
                </c:pt>
              </c:strCache>
            </c:strRef>
          </c:cat>
          <c:val>
            <c:numRef>
              <c:f>'[Gas vs. Electric Capital Costs.xlsx]HP Efficiency '!$D$3:$D$7</c:f>
              <c:numCache>
                <c:formatCode>0.0</c:formatCode>
                <c:ptCount val="5"/>
                <c:pt idx="0">
                  <c:v>14</c:v>
                </c:pt>
                <c:pt idx="1">
                  <c:v>18</c:v>
                </c:pt>
                <c:pt idx="2">
                  <c:v>20</c:v>
                </c:pt>
                <c:pt idx="3">
                  <c:v>24</c:v>
                </c:pt>
                <c:pt idx="4">
                  <c:v>33.1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E4-C047-A544-E5DB88B02DCD}"/>
            </c:ext>
          </c:extLst>
        </c:ser>
        <c:ser>
          <c:idx val="1"/>
          <c:order val="1"/>
          <c:tx>
            <c:strRef>
              <c:f>'[Gas vs. Electric Capital Costs.xlsx]HP Efficiency '!$E$2</c:f>
              <c:strCache>
                <c:ptCount val="1"/>
                <c:pt idx="0">
                  <c:v>Heating Seasonal Performance Factor (HSPF)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'[Gas vs. Electric Capital Costs.xlsx]HP Efficiency '!$C$3:$C$7</c:f>
              <c:strCache>
                <c:ptCount val="5"/>
                <c:pt idx="0">
                  <c:v>Low (Ducted)</c:v>
                </c:pt>
                <c:pt idx="1">
                  <c:v>Mid (Ducted)</c:v>
                </c:pt>
                <c:pt idx="2">
                  <c:v>Mid (Ducted)</c:v>
                </c:pt>
                <c:pt idx="3">
                  <c:v>Highest (Ducted)</c:v>
                </c:pt>
                <c:pt idx="4">
                  <c:v>Highest (Ductless)</c:v>
                </c:pt>
              </c:strCache>
            </c:strRef>
          </c:cat>
          <c:val>
            <c:numRef>
              <c:f>'[Gas vs. Electric Capital Costs.xlsx]HP Efficiency '!$E$3:$E$7</c:f>
              <c:numCache>
                <c:formatCode>0.0</c:formatCode>
                <c:ptCount val="5"/>
                <c:pt idx="0">
                  <c:v>8.2000000000000011</c:v>
                </c:pt>
                <c:pt idx="1">
                  <c:v>10</c:v>
                </c:pt>
                <c:pt idx="2">
                  <c:v>11</c:v>
                </c:pt>
                <c:pt idx="3">
                  <c:v>13</c:v>
                </c:pt>
                <c:pt idx="4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E4-C047-A544-E5DB88B02D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2130632120"/>
        <c:axId val="2130635528"/>
      </c:barChart>
      <c:catAx>
        <c:axId val="2130632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0635528"/>
        <c:crosses val="autoZero"/>
        <c:auto val="1"/>
        <c:lblAlgn val="ctr"/>
        <c:lblOffset val="100"/>
        <c:noMultiLvlLbl val="0"/>
      </c:catAx>
      <c:valAx>
        <c:axId val="2130635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Heat Pump Heating or Cooling Efficiency</a:t>
                </a:r>
              </a:p>
            </c:rich>
          </c:tx>
          <c:layout>
            <c:manualLayout>
              <c:xMode val="edge"/>
              <c:yMode val="edge"/>
              <c:x val="3.0337838817306329E-2"/>
              <c:y val="0.4067374360924071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0632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95996259630525"/>
          <c:y val="0.16296651292159001"/>
          <c:w val="0.72597211943268247"/>
          <c:h val="0.106522326386457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3186bf8d0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3186bf8d0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55727ee496_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55727ee496_2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Any additional labels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95db0364c9_9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95db0364c9_9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94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55727ee496_2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55727ee496_2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063e9abb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5063e9abb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 of house front.  This footnote describes house:  square footage, #bedrooms/baths.  Built in 1950s; inside renovated in 2021 with all gas appliances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e7058c599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e7058c599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Closeup photo of all breakers in electrical panel (focused, should be able to read the numbers on each breaker )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aeb3d33351a780e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aeb3d33351a780e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82c7c95951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82c7c95951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55727ee496_2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55727ee496_2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82c7c959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82c7c9595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55727ee496_2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55727ee496_2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55727ee496_2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55727ee496_2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 of the furnace and/or hot water - showing physically where located in the house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1515618"/>
            <a:ext cx="8229600" cy="30563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0A13B88-37C5-F349-8BE2-19C153D9F8D7}" type="datetime1">
              <a:rPr lang="en-US" smtClean="0"/>
              <a:t>10/15/2023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D32EC07-46F3-D145-A7D2-EFF8A91C095F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02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energy.pseg.com/heatingandcoolin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762500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F10D43-BED8-9B2D-7130-48C9F7A09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900" y="0"/>
            <a:ext cx="4104257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5FC39-1AE9-4118-74D2-7D657E7EE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4533"/>
            <a:ext cx="9144000" cy="773392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en-US" b="1" dirty="0"/>
              <a:t>120V Mist Fireplace Replacements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9CFC47-A975-E86A-3EDF-A92AA1C4E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695" y="1305087"/>
            <a:ext cx="5829300" cy="35468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105D4F-D5B7-131E-E10C-F24A8EF7A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15" y="1305087"/>
            <a:ext cx="2838780" cy="35468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C69E44-01CD-8348-27DA-070878150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302"/>
          <a:stretch/>
        </p:blipFill>
        <p:spPr>
          <a:xfrm>
            <a:off x="6149214" y="1305086"/>
            <a:ext cx="2838781" cy="35468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8710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/>
        </p:nvSpPr>
        <p:spPr>
          <a:xfrm>
            <a:off x="1017300" y="3303450"/>
            <a:ext cx="757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0" name="Google Shape;12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6425" y="164925"/>
            <a:ext cx="4181897" cy="481365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3"/>
          <p:cNvSpPr txBox="1"/>
          <p:nvPr/>
        </p:nvSpPr>
        <p:spPr>
          <a:xfrm>
            <a:off x="98033" y="469800"/>
            <a:ext cx="38577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30A, 40 gallon electric resistance tank. </a:t>
            </a:r>
            <a:endParaRPr sz="2800"/>
          </a:p>
        </p:txBody>
      </p:sp>
      <p:pic>
        <p:nvPicPr>
          <p:cNvPr id="122" name="Google Shape;12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559020" y="2277524"/>
            <a:ext cx="4071348" cy="31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3"/>
          <p:cNvSpPr txBox="1"/>
          <p:nvPr/>
        </p:nvSpPr>
        <p:spPr>
          <a:xfrm>
            <a:off x="829725" y="-855125"/>
            <a:ext cx="67944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Existing 40 Gallon 240V 4500 Watt WH</a:t>
            </a:r>
            <a:endParaRPr sz="2200"/>
          </a:p>
        </p:txBody>
      </p:sp>
      <p:sp>
        <p:nvSpPr>
          <p:cNvPr id="124" name="Google Shape;124;p23"/>
          <p:cNvSpPr txBox="1"/>
          <p:nvPr/>
        </p:nvSpPr>
        <p:spPr>
          <a:xfrm>
            <a:off x="-4775200" y="287876"/>
            <a:ext cx="3467100" cy="18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Possible Way for save 0.8 kW on the electric panel and a pole space.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Existing 40 Gallon 240V 4500 Watt WH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Perhaps could be rewired to become a 120V 1600 Watt HW with a $100 Thermostatic mixing valve that lets it store more heat for more  hot water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43017E-E6B8-A26E-BBE3-A419D8C0E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728" y="273444"/>
            <a:ext cx="1784346" cy="4870056"/>
          </a:xfrm>
          <a:prstGeom prst="rect">
            <a:avLst/>
          </a:prstGeom>
        </p:spPr>
      </p:pic>
      <p:pic>
        <p:nvPicPr>
          <p:cNvPr id="4098" name="Picture 2" descr="SANCO2 Heat Pump Water Heaters —Small Planet Supply | Energy Efficient  Mechanical Systems and Building Materials serving western USA and Canada">
            <a:extLst>
              <a:ext uri="{FF2B5EF4-FFF2-40B4-BE49-F238E27FC236}">
                <a16:creationId xmlns:a16="http://schemas.microsoft.com/office/drawing/2014/main" id="{FC6AB110-C0B6-2DDD-161B-E420E48F9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60" y="273444"/>
            <a:ext cx="4454740" cy="459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D02863-D63B-813C-7543-17565764E2BA}"/>
              </a:ext>
            </a:extLst>
          </p:cNvPr>
          <p:cNvSpPr txBox="1"/>
          <p:nvPr/>
        </p:nvSpPr>
        <p:spPr>
          <a:xfrm>
            <a:off x="187631" y="746099"/>
            <a:ext cx="2522911" cy="403187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900W Heat Pump Water Heaters: Rheem &amp; AO Smith (120V) and SanCO2 (240V)</a:t>
            </a:r>
          </a:p>
        </p:txBody>
      </p:sp>
    </p:spTree>
    <p:extLst>
      <p:ext uri="{BB962C8B-B14F-4D97-AF65-F5344CB8AC3E}">
        <p14:creationId xmlns:p14="http://schemas.microsoft.com/office/powerpoint/2010/main" val="1169281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0175" y="186525"/>
            <a:ext cx="4213422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4"/>
          <p:cNvSpPr txBox="1"/>
          <p:nvPr/>
        </p:nvSpPr>
        <p:spPr>
          <a:xfrm>
            <a:off x="1050" y="331600"/>
            <a:ext cx="31188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Hot water heater and washer/dryer are in  the bathroom closet, middle of the house. </a:t>
            </a:r>
            <a:endParaRPr/>
          </a:p>
        </p:txBody>
      </p:sp>
      <p:sp>
        <p:nvSpPr>
          <p:cNvPr id="131" name="Google Shape;131;p24"/>
          <p:cNvSpPr txBox="1"/>
          <p:nvPr/>
        </p:nvSpPr>
        <p:spPr>
          <a:xfrm>
            <a:off x="152400" y="2921000"/>
            <a:ext cx="914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4"/>
          <p:cNvSpPr txBox="1"/>
          <p:nvPr/>
        </p:nvSpPr>
        <p:spPr>
          <a:xfrm>
            <a:off x="0" y="2048925"/>
            <a:ext cx="3118800" cy="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Washer/dryer are electric and do not require ventilation.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151B1C-4269-9C4E-264E-C1B7AD47DE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7" r="5104"/>
          <a:stretch/>
        </p:blipFill>
        <p:spPr>
          <a:xfrm>
            <a:off x="6392952" y="902299"/>
            <a:ext cx="2751049" cy="42412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C52BF7-3536-D1AD-114B-099ED2312A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2" r="5542"/>
          <a:stretch/>
        </p:blipFill>
        <p:spPr>
          <a:xfrm>
            <a:off x="3473349" y="897916"/>
            <a:ext cx="2593249" cy="42455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56AB5F-4A0C-5D1D-2F0E-6E490D183DEE}"/>
              </a:ext>
            </a:extLst>
          </p:cNvPr>
          <p:cNvSpPr txBox="1"/>
          <p:nvPr/>
        </p:nvSpPr>
        <p:spPr>
          <a:xfrm>
            <a:off x="222421" y="-7473"/>
            <a:ext cx="89215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/>
              <a:t>30” Gas Stove Replaced with $1k to $6.3k Induction Range + $500 Wiring</a:t>
            </a:r>
          </a:p>
        </p:txBody>
      </p:sp>
      <p:pic>
        <p:nvPicPr>
          <p:cNvPr id="2" name="Google Shape;139;p25">
            <a:extLst>
              <a:ext uri="{FF2B5EF4-FFF2-40B4-BE49-F238E27FC236}">
                <a16:creationId xmlns:a16="http://schemas.microsoft.com/office/drawing/2014/main" id="{8D620AFA-18B8-9482-5261-3403321EAA5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517" y="897915"/>
            <a:ext cx="2945375" cy="4245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351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6"/>
          <p:cNvSpPr txBox="1"/>
          <p:nvPr/>
        </p:nvSpPr>
        <p:spPr>
          <a:xfrm>
            <a:off x="0" y="2048968"/>
            <a:ext cx="3471300" cy="1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Thought this might be of interest.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Report from PSE&amp;G detailing my home’s gas usage compared to similar nearby properties. </a:t>
            </a:r>
            <a:endParaRPr/>
          </a:p>
        </p:txBody>
      </p:sp>
      <p:pic>
        <p:nvPicPr>
          <p:cNvPr id="3" name="Picture 2" descr="A paper with text and images&#10;&#10;Description automatically generated">
            <a:extLst>
              <a:ext uri="{FF2B5EF4-FFF2-40B4-BE49-F238E27FC236}">
                <a16:creationId xmlns:a16="http://schemas.microsoft.com/office/drawing/2014/main" id="{0B187307-0B51-5474-6B17-F32FA426B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477" y="200100"/>
            <a:ext cx="3829050" cy="48387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title"/>
          </p:nvPr>
        </p:nvSpPr>
        <p:spPr>
          <a:xfrm>
            <a:off x="0" y="236305"/>
            <a:ext cx="9144001" cy="684516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Smart Circuit Splitters for Sharing a 240V Outlet</a:t>
            </a:r>
            <a:endParaRPr sz="3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0800D8-EC15-B96C-AE9E-2B6BA5BDE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4213"/>
            <a:ext cx="9121442" cy="316285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97F6C9-574C-FBC3-29F7-20FC27AF0D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71" r="14992"/>
          <a:stretch/>
        </p:blipFill>
        <p:spPr>
          <a:xfrm>
            <a:off x="152400" y="152178"/>
            <a:ext cx="5272596" cy="43728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1907BE-881E-90A6-624A-6875D1403A0D}"/>
              </a:ext>
            </a:extLst>
          </p:cNvPr>
          <p:cNvSpPr txBox="1"/>
          <p:nvPr/>
        </p:nvSpPr>
        <p:spPr>
          <a:xfrm>
            <a:off x="635282" y="4652768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https://connectder.com/for-installers/</a:t>
            </a:r>
          </a:p>
        </p:txBody>
      </p:sp>
      <p:pic>
        <p:nvPicPr>
          <p:cNvPr id="1028" name="Picture 4" descr="How Big and Expensive is a 15kW Solar System? - Understand Solar">
            <a:extLst>
              <a:ext uri="{FF2B5EF4-FFF2-40B4-BE49-F238E27FC236}">
                <a16:creationId xmlns:a16="http://schemas.microsoft.com/office/drawing/2014/main" id="{C29C55F7-6124-2519-89CA-C12CEC205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71" y="2689243"/>
            <a:ext cx="3407229" cy="183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6BF687-904B-6BD1-D26E-8C6CE88E8137}"/>
              </a:ext>
            </a:extLst>
          </p:cNvPr>
          <p:cNvSpPr txBox="1"/>
          <p:nvPr/>
        </p:nvSpPr>
        <p:spPr>
          <a:xfrm>
            <a:off x="5584371" y="249134"/>
            <a:ext cx="340722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ConnectDER utility collar: Up to a 15kW solar array or EV charger on a 100A utility service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B624B6-3CBB-3D49-6C25-0A61C83AA052}"/>
              </a:ext>
            </a:extLst>
          </p:cNvPr>
          <p:cNvSpPr txBox="1"/>
          <p:nvPr/>
        </p:nvSpPr>
        <p:spPr>
          <a:xfrm>
            <a:off x="1" y="-96449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10/15/2023 the utility meter collar used in California is not yet available/ approved in NJ. It's a Philadelphia company/Siemens collaboration. It is approved in PA and 16 other states.  John W. </a:t>
            </a:r>
          </a:p>
        </p:txBody>
      </p:sp>
    </p:spTree>
    <p:extLst>
      <p:ext uri="{BB962C8B-B14F-4D97-AF65-F5344CB8AC3E}">
        <p14:creationId xmlns:p14="http://schemas.microsoft.com/office/powerpoint/2010/main" val="690662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D2F602-4E54-D726-D1C5-EAF9B55E7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818" y="0"/>
            <a:ext cx="7058182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15A18F-5A6F-AA6D-DAD8-C8957C0D7C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6" r="11034"/>
          <a:stretch/>
        </p:blipFill>
        <p:spPr>
          <a:xfrm>
            <a:off x="130629" y="2980454"/>
            <a:ext cx="2841172" cy="20540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C492AA-DC5F-C2F8-46DE-E4BF148B27C0}"/>
              </a:ext>
            </a:extLst>
          </p:cNvPr>
          <p:cNvSpPr/>
          <p:nvPr/>
        </p:nvSpPr>
        <p:spPr>
          <a:xfrm>
            <a:off x="6857999" y="4136571"/>
            <a:ext cx="1186543" cy="1006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4" name="Picture 2" descr="2021 Ford F-150 with Pro Power Onboard - YouTube">
            <a:extLst>
              <a:ext uri="{FF2B5EF4-FFF2-40B4-BE49-F238E27FC236}">
                <a16:creationId xmlns:a16="http://schemas.microsoft.com/office/drawing/2014/main" id="{075FE000-691D-9BEC-27BD-C98C80DF2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" r="3960" b="19069"/>
          <a:stretch/>
        </p:blipFill>
        <p:spPr bwMode="auto">
          <a:xfrm>
            <a:off x="5965371" y="3288166"/>
            <a:ext cx="2971800" cy="150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DA4DF8-D032-8265-7D1C-C8D093D73DEA}"/>
              </a:ext>
            </a:extLst>
          </p:cNvPr>
          <p:cNvSpPr txBox="1"/>
          <p:nvPr/>
        </p:nvSpPr>
        <p:spPr>
          <a:xfrm>
            <a:off x="39304" y="59066"/>
            <a:ext cx="20465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PG&amp;E and Ford agreed in 2022 that the F-150 Lightning’s on-board 7.2kW inverter safely replaces a generator during outages.</a:t>
            </a:r>
          </a:p>
        </p:txBody>
      </p:sp>
    </p:spTree>
    <p:extLst>
      <p:ext uri="{BB962C8B-B14F-4D97-AF65-F5344CB8AC3E}">
        <p14:creationId xmlns:p14="http://schemas.microsoft.com/office/powerpoint/2010/main" val="3798768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D0036-CEE7-7B1E-ABF6-71663DDEE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867" y="152915"/>
            <a:ext cx="8668266" cy="1321493"/>
          </a:xfrm>
        </p:spPr>
        <p:txBody>
          <a:bodyPr>
            <a:normAutofit/>
          </a:bodyPr>
          <a:lstStyle/>
          <a:p>
            <a:r>
              <a:rPr lang="en-US" b="1" dirty="0"/>
              <a:t>Lumin </a:t>
            </a:r>
            <a:r>
              <a:rPr lang="en-US" b="1" dirty="0" err="1"/>
              <a:t>SubPanel</a:t>
            </a:r>
            <a:r>
              <a:rPr lang="en-US" dirty="0"/>
              <a:t>: </a:t>
            </a:r>
            <a:r>
              <a:rPr lang="en-US" sz="3000" dirty="0"/>
              <a:t>30A service can support 150A of loads. </a:t>
            </a:r>
            <a:endParaRPr lang="en-US" dirty="0"/>
          </a:p>
        </p:txBody>
      </p:sp>
      <p:pic>
        <p:nvPicPr>
          <p:cNvPr id="2052" name="Picture 4" descr="Lumin paired with sonnenCore by NEC Solar - YouTube">
            <a:extLst>
              <a:ext uri="{FF2B5EF4-FFF2-40B4-BE49-F238E27FC236}">
                <a16:creationId xmlns:a16="http://schemas.microsoft.com/office/drawing/2014/main" id="{492ED432-A214-FDA8-7D6E-3429DC1F3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3" b="7702"/>
          <a:stretch/>
        </p:blipFill>
        <p:spPr bwMode="auto">
          <a:xfrm>
            <a:off x="237867" y="1770105"/>
            <a:ext cx="5108585" cy="32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ᐉ Smart electrical panel for home | circuit breaker box price - 2500$">
            <a:extLst>
              <a:ext uri="{FF2B5EF4-FFF2-40B4-BE49-F238E27FC236}">
                <a16:creationId xmlns:a16="http://schemas.microsoft.com/office/drawing/2014/main" id="{7C166E77-CD2B-E339-5208-8959DB25E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287" y="1770105"/>
            <a:ext cx="3215846" cy="32158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62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lver car parked in front of a house">
            <a:extLst>
              <a:ext uri="{FF2B5EF4-FFF2-40B4-BE49-F238E27FC236}">
                <a16:creationId xmlns:a16="http://schemas.microsoft.com/office/drawing/2014/main" id="{7F1B9894-2E45-A61C-5C5A-F0C3B52AC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483"/>
            <a:ext cx="9144000" cy="506453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0BA47-3902-5D03-7D84-D6FDE3836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02" y="0"/>
            <a:ext cx="85206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Whole House Management Panels: </a:t>
            </a:r>
            <a:br>
              <a:rPr lang="en-US" dirty="0"/>
            </a:br>
            <a:r>
              <a:rPr lang="en-US" dirty="0"/>
              <a:t>100A Can Support 400A of Loads</a:t>
            </a:r>
          </a:p>
        </p:txBody>
      </p:sp>
      <p:pic>
        <p:nvPicPr>
          <p:cNvPr id="1026" name="Picture 2" descr="Span Smart Electrical Panel Review: An Essential Upgrade for Your  Solar-Powered Home | WIRED">
            <a:extLst>
              <a:ext uri="{FF2B5EF4-FFF2-40B4-BE49-F238E27FC236}">
                <a16:creationId xmlns:a16="http://schemas.microsoft.com/office/drawing/2014/main" id="{0345AAFB-36C6-B675-0DB3-AF717206D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0" y="1180288"/>
            <a:ext cx="3946203" cy="38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NIUS - KOBEN">
            <a:extLst>
              <a:ext uri="{FF2B5EF4-FFF2-40B4-BE49-F238E27FC236}">
                <a16:creationId xmlns:a16="http://schemas.microsoft.com/office/drawing/2014/main" id="{998174DA-9AC0-5E9E-3EBC-EA574BA0C9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3"/>
          <a:stretch/>
        </p:blipFill>
        <p:spPr bwMode="auto">
          <a:xfrm>
            <a:off x="4747098" y="1460667"/>
            <a:ext cx="3946204" cy="328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567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37870-765F-AD5B-9D6A-1B8713E8D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8819" y="0"/>
            <a:ext cx="9236467" cy="730256"/>
          </a:xfrm>
          <a:solidFill>
            <a:schemeClr val="tx2"/>
          </a:solidFill>
        </p:spPr>
        <p:txBody>
          <a:bodyPr>
            <a:noAutofit/>
          </a:bodyPr>
          <a:lstStyle/>
          <a:p>
            <a:pPr algn="ctr"/>
            <a:r>
              <a:rPr lang="en-US" sz="3600" dirty="0"/>
              <a:t>Load Flexible and Bidirectional EV Chargers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1F2887-E1DE-E415-3A42-000834323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45" y="1633356"/>
            <a:ext cx="3973053" cy="30955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A8A33E1-0829-56CF-29E1-EE9252E85C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9" t="13789" r="14943" b="14293"/>
          <a:stretch/>
        </p:blipFill>
        <p:spPr bwMode="auto">
          <a:xfrm>
            <a:off x="4457867" y="2105390"/>
            <a:ext cx="1869408" cy="194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allbox Scouting U.S. Manufacturing Location">
            <a:extLst>
              <a:ext uri="{FF2B5EF4-FFF2-40B4-BE49-F238E27FC236}">
                <a16:creationId xmlns:a16="http://schemas.microsoft.com/office/drawing/2014/main" id="{7E9BC07B-0FA8-C253-554E-08359959D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415" y="1088173"/>
            <a:ext cx="1807860" cy="94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B70EE1-A22B-A5A3-F54F-1C89892C8A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1676"/>
          <a:stretch/>
        </p:blipFill>
        <p:spPr>
          <a:xfrm>
            <a:off x="6697644" y="1295167"/>
            <a:ext cx="2331911" cy="3725053"/>
          </a:xfrm>
          <a:prstGeom prst="rect">
            <a:avLst/>
          </a:prstGeom>
        </p:spPr>
      </p:pic>
      <p:pic>
        <p:nvPicPr>
          <p:cNvPr id="4098" name="Picture 2" descr="WallBox Quasar Introduction. Vehicle to Grid - YouTube">
            <a:extLst>
              <a:ext uri="{FF2B5EF4-FFF2-40B4-BE49-F238E27FC236}">
                <a16:creationId xmlns:a16="http://schemas.microsoft.com/office/drawing/2014/main" id="{E7562A64-72DB-6C95-DA07-118718CE4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87" b="65937"/>
          <a:stretch/>
        </p:blipFill>
        <p:spPr bwMode="auto">
          <a:xfrm>
            <a:off x="4457867" y="4124987"/>
            <a:ext cx="1869408" cy="60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235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028B3-4C59-7BBD-AC96-3047F43A18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838" y="124028"/>
            <a:ext cx="8919162" cy="472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45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0"/>
          <p:cNvSpPr txBox="1">
            <a:spLocks noGrp="1"/>
          </p:cNvSpPr>
          <p:nvPr>
            <p:ph type="subTitle" idx="1"/>
          </p:nvPr>
        </p:nvSpPr>
        <p:spPr>
          <a:xfrm>
            <a:off x="293800" y="416575"/>
            <a:ext cx="8642700" cy="44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90" b="1"/>
              <a:t>KRISTEN APPEARS ELIGIBLE FOR PSEG INTEREST-FREE ON-BILL REPAYMENT </a:t>
            </a:r>
            <a:endParaRPr sz="169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90" b="1"/>
              <a:t>Kristen is a PSEG customer of both electric and gas service.  PSEG site </a:t>
            </a:r>
            <a:r>
              <a:rPr lang="en" sz="1690" b="1" u="sng">
                <a:solidFill>
                  <a:schemeClr val="hlink"/>
                </a:solidFill>
                <a:hlinkClick r:id="rId3"/>
              </a:rPr>
              <a:t>https://homeenergy.pseg.com/heatingandcooling</a:t>
            </a:r>
            <a:r>
              <a:rPr lang="en" sz="1690" b="1"/>
              <a:t> states you are eligible for </a:t>
            </a:r>
            <a:r>
              <a:rPr lang="en" sz="1890" b="1"/>
              <a:t>INTEREST-FREE</a:t>
            </a:r>
            <a:r>
              <a:rPr lang="en" sz="1690" b="1"/>
              <a:t> on-bill repayment to help defer the cost of your energy efficiency upgrades, including the purchase and installation of high-efficiency heating and cooling equipment.  You may qualify for an on-bill repayment term of 84 months (seven years) for up to $25,000 of your total project cost.</a:t>
            </a:r>
            <a:endParaRPr sz="169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90" b="1"/>
              <a:t>	If you meet the low- to moderate-income qualifications, you are eligible for a repayment term of 84 months (seven years) if your total amount borrowed is $10,000 or less. If you have project costs between $10,001 and $25,000, you can choose a term of either 84 months (seven years) or 120 months (10 years).</a:t>
            </a:r>
            <a:endParaRPr sz="1690"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690" b="1"/>
              <a:t>	Your selected participating contractor will contact you to confirm your account eligibility and will provide information about PSE&amp;G’s convenient on-bill repayment option, as well as additional incentives for Low- to Moderate-Income (LMI) customers.</a:t>
            </a:r>
            <a:endParaRPr sz="1690"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97" y="0"/>
            <a:ext cx="544982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7728826" y="4914900"/>
            <a:ext cx="341869" cy="228600"/>
          </a:xfrm>
        </p:spPr>
        <p:txBody>
          <a:bodyPr>
            <a:normAutofit fontScale="32500" lnSpcReduction="20000"/>
          </a:bodyPr>
          <a:lstStyle/>
          <a:p>
            <a:fld id="{4D32EC07-46F3-D145-A7D2-EFF8A91C095F}" type="slidenum">
              <a:rPr lang="en-US" smtClean="0"/>
              <a:t>24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22915" y="1608837"/>
            <a:ext cx="2271155" cy="52578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15261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842" y="228600"/>
            <a:ext cx="362902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7"/>
          <p:cNvPicPr preferRelativeResize="0"/>
          <p:nvPr/>
        </p:nvPicPr>
        <p:blipFill rotWithShape="1">
          <a:blip r:embed="rId4">
            <a:alphaModFix/>
          </a:blip>
          <a:srcRect l="31272" r="19541"/>
          <a:stretch/>
        </p:blipFill>
        <p:spPr>
          <a:xfrm>
            <a:off x="4864250" y="228600"/>
            <a:ext cx="3487751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/>
        </p:nvSpPr>
        <p:spPr>
          <a:xfrm>
            <a:off x="0" y="0"/>
            <a:ext cx="3000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3" name="Google Shape;83;p18"/>
          <p:cNvPicPr preferRelativeResize="0"/>
          <p:nvPr/>
        </p:nvPicPr>
        <p:blipFill rotWithShape="1">
          <a:blip r:embed="rId3">
            <a:alphaModFix/>
          </a:blip>
          <a:srcRect l="3982" t="1319" r="14063" b="-1319"/>
          <a:stretch/>
        </p:blipFill>
        <p:spPr>
          <a:xfrm>
            <a:off x="175375" y="482925"/>
            <a:ext cx="4854447" cy="44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8"/>
          <p:cNvPicPr preferRelativeResize="0"/>
          <p:nvPr/>
        </p:nvPicPr>
        <p:blipFill rotWithShape="1">
          <a:blip r:embed="rId4">
            <a:alphaModFix/>
          </a:blip>
          <a:srcRect l="21981" r="26480" b="51672"/>
          <a:stretch/>
        </p:blipFill>
        <p:spPr>
          <a:xfrm>
            <a:off x="5489150" y="482925"/>
            <a:ext cx="3470524" cy="4339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1100" y="426925"/>
            <a:ext cx="5239201" cy="392940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0"/>
          <p:cNvSpPr txBox="1"/>
          <p:nvPr/>
        </p:nvSpPr>
        <p:spPr>
          <a:xfrm>
            <a:off x="0" y="2048926"/>
            <a:ext cx="2362200" cy="2554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arenR"/>
            </a:pPr>
            <a:r>
              <a:rPr lang="en" dirty="0"/>
              <a:t>Air Seal and Insulate Attic, Maximum Insulation Under Attic Floorboad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arenR"/>
            </a:pPr>
            <a:r>
              <a:rPr lang="en" dirty="0"/>
              <a:t>Seal and Insulate Ducts,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arenR"/>
            </a:pPr>
            <a:r>
              <a:rPr lang="en" dirty="0"/>
              <a:t>Consider moving Air handler closer to shorten return air duct for better air flow and less loss</a:t>
            </a:r>
            <a:endParaRPr dirty="0"/>
          </a:p>
        </p:txBody>
      </p:sp>
      <p:sp>
        <p:nvSpPr>
          <p:cNvPr id="99" name="Google Shape;99;p20"/>
          <p:cNvSpPr txBox="1"/>
          <p:nvPr/>
        </p:nvSpPr>
        <p:spPr>
          <a:xfrm>
            <a:off x="2362200" y="506725"/>
            <a:ext cx="1832700" cy="12801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Remove Black and White exhaust tubes, Yellow gas line and Boards supporting gas line. ,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3" name="Google Shape;1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600" y="556400"/>
            <a:ext cx="3629027" cy="40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673350"/>
            <a:ext cx="2847603" cy="3796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3093600" cy="17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Replace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Horizontal Furnace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Horizontal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Heat Pump Air Handler</a:t>
            </a:r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body" idx="1"/>
          </p:nvPr>
        </p:nvSpPr>
        <p:spPr>
          <a:xfrm>
            <a:off x="311700" y="2442475"/>
            <a:ext cx="2808000" cy="2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Increase attic and wall insulation and Air Sealing plus Duct Sealing and duct insulation to cut heat loss by 30% or more to allow for 3 ton heat pump on existing repaired duct work.</a:t>
            </a:r>
            <a:endParaRPr/>
          </a:p>
        </p:txBody>
      </p:sp>
      <p:pic>
        <p:nvPicPr>
          <p:cNvPr id="106" name="Google Shape;10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189451" y="1279225"/>
            <a:ext cx="3223769" cy="28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body" idx="1"/>
          </p:nvPr>
        </p:nvSpPr>
        <p:spPr>
          <a:xfrm>
            <a:off x="3601050" y="1508550"/>
            <a:ext cx="1941900" cy="2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Ton Air Handler in attic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3 Ton inverter driven compressor outdoors on stand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DE781-182A-FA43-B309-6C2C8119C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001" y="58366"/>
            <a:ext cx="8717999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Range of Efficiency in HVAC Heat Pumps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66172CB-91AD-47CE-AF35-B3EEE431BB53}"/>
              </a:ext>
            </a:extLst>
          </p:cNvPr>
          <p:cNvGraphicFramePr/>
          <p:nvPr/>
        </p:nvGraphicFramePr>
        <p:xfrm>
          <a:off x="1623959" y="58366"/>
          <a:ext cx="5896082" cy="5085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76859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CEA2-67CF-EDEF-EB9B-F1E40C764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138"/>
            <a:ext cx="9144000" cy="572700"/>
          </a:xfrm>
        </p:spPr>
        <p:txBody>
          <a:bodyPr/>
          <a:lstStyle/>
          <a:p>
            <a:pPr algn="ctr"/>
            <a:r>
              <a:rPr lang="en-US" sz="2400" dirty="0"/>
              <a:t>SMUD Data on Their Heat Pump Retrofits-26% Reduction!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1C8CB5-E1F7-AD0A-65FE-823C82BD8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178" y="795396"/>
            <a:ext cx="7481643" cy="4202189"/>
          </a:xfrm>
        </p:spPr>
      </p:pic>
    </p:spTree>
    <p:extLst>
      <p:ext uri="{BB962C8B-B14F-4D97-AF65-F5344CB8AC3E}">
        <p14:creationId xmlns:p14="http://schemas.microsoft.com/office/powerpoint/2010/main" val="267062994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682</Words>
  <Application>Microsoft Office PowerPoint</Application>
  <PresentationFormat>On-screen Show (16:9)</PresentationFormat>
  <Paragraphs>49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Nunito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Replace  Horizontal Furnace  with  Horizontal  Heat Pump Air Handler</vt:lpstr>
      <vt:lpstr>The Range of Efficiency in HVAC Heat Pumps</vt:lpstr>
      <vt:lpstr>SMUD Data on Their Heat Pump Retrofits-26% Reduction!</vt:lpstr>
      <vt:lpstr>120V Mist Fireplace Replacements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Smart Circuit Splitters for Sharing a 240V Outlet</vt:lpstr>
      <vt:lpstr>PowerPoint Presentation</vt:lpstr>
      <vt:lpstr>PowerPoint Presentation</vt:lpstr>
      <vt:lpstr>Lumin SubPanel: 30A service can support 150A of loads. </vt:lpstr>
      <vt:lpstr>Whole House Management Panels:  100A Can Support 400A of Loads</vt:lpstr>
      <vt:lpstr>Load Flexible and Bidirectional EV Chargers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Steve Miller</cp:lastModifiedBy>
  <cp:revision>4</cp:revision>
  <dcterms:modified xsi:type="dcterms:W3CDTF">2023-10-16T03:16:42Z</dcterms:modified>
</cp:coreProperties>
</file>